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58" r:id="rId4"/>
    <p:sldId id="257" r:id="rId5"/>
    <p:sldId id="260" r:id="rId6"/>
    <p:sldId id="296" r:id="rId7"/>
    <p:sldId id="267" r:id="rId8"/>
    <p:sldId id="270" r:id="rId9"/>
    <p:sldId id="308" r:id="rId10"/>
    <p:sldId id="309" r:id="rId11"/>
    <p:sldId id="314" r:id="rId12"/>
    <p:sldId id="271" r:id="rId13"/>
    <p:sldId id="310" r:id="rId14"/>
    <p:sldId id="272" r:id="rId15"/>
    <p:sldId id="311" r:id="rId16"/>
    <p:sldId id="304" r:id="rId17"/>
    <p:sldId id="313" r:id="rId18"/>
    <p:sldId id="305" r:id="rId19"/>
    <p:sldId id="312" r:id="rId20"/>
    <p:sldId id="306" r:id="rId21"/>
    <p:sldId id="307" r:id="rId22"/>
    <p:sldId id="299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2"/>
    <a:srgbClr val="000000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78" d="100"/>
          <a:sy n="78" d="100"/>
        </p:scale>
        <p:origin x="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70C7729-430B-4D7F-9691-B50C54296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5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9F8FEF-5D2C-4B46-AF2B-43C92876E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80122-633A-4B33-872A-FD8020AB9770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F8FEF-5D2C-4B46-AF2B-43C92876E26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3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376C06-AB43-4A52-A3C4-2DF68228BC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4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0089-943A-444C-92E1-ED29AB967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79CF-3030-4A57-BBA6-8F623BF97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0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F862-7DF8-4545-AB1A-8CF4D947A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3B5F-98A3-4D56-82C6-9194B1975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1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6611-D747-4775-8A87-675F19D5A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EE06-338C-45A5-9D3D-3B81C0C8C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2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8FCA-9584-4EBB-9565-FA4DBFA87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1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5198-28E6-45E6-A411-6C888D152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61D4-437C-4E32-AC52-2AE65EF336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8534-BFCA-442D-8CD5-D85E8F8B1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42CD49-8321-402A-9115-3BAF204D2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84BE9-1E88-411A-AD0D-0766CF452066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dirty="0">
                <a:solidFill>
                  <a:srgbClr val="003E72"/>
                </a:solidFill>
              </a:rPr>
              <a:t>Latin in the 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-1" y="-37774"/>
          <a:ext cx="9220635" cy="689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37774"/>
                        <a:ext cx="9220635" cy="6895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87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C4B0-42A5-4F89-A74F-7A520B73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6B04-D285-4630-842F-69734D55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601170"/>
          </a:xfrm>
        </p:spPr>
        <p:txBody>
          <a:bodyPr/>
          <a:lstStyle/>
          <a:p>
            <a:r>
              <a:rPr lang="en-GB" dirty="0"/>
              <a:t>In tests, students performed better than students in ‘normal’ classrooms</a:t>
            </a:r>
          </a:p>
          <a:p>
            <a:pPr lvl="1"/>
            <a:r>
              <a:rPr lang="en-GB" dirty="0"/>
              <a:t>After-school ‘clubs’ not compulsory</a:t>
            </a:r>
          </a:p>
          <a:p>
            <a:pPr lvl="1"/>
            <a:r>
              <a:rPr lang="en-GB" dirty="0"/>
              <a:t>Students ‘self-select’</a:t>
            </a:r>
          </a:p>
          <a:p>
            <a:pPr lvl="1"/>
            <a:r>
              <a:rPr lang="en-GB" dirty="0"/>
              <a:t>Studying Latin because they want to</a:t>
            </a:r>
          </a:p>
          <a:p>
            <a:r>
              <a:rPr lang="en-GB" dirty="0"/>
              <a:t>Worked well for the first two years of a Latin course (= first 80 hours)</a:t>
            </a:r>
          </a:p>
          <a:p>
            <a:r>
              <a:rPr lang="en-GB" dirty="0"/>
              <a:t>In second year, expanded to 20 schools.</a:t>
            </a:r>
          </a:p>
          <a:p>
            <a:r>
              <a:rPr lang="en-GB" dirty="0"/>
              <a:t>In third year onwards, we wrote to 4,000 secondary schools</a:t>
            </a:r>
          </a:p>
          <a:p>
            <a:pPr lvl="1"/>
            <a:r>
              <a:rPr lang="en-GB" dirty="0"/>
              <a:t>Each year another 50 schools started Latin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9ABD8-EEA7-4037-AD53-4ADAD7B2E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9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" name="Picture 3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573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6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31C7-9CEA-4C31-8B72-4540C459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‘Non-specialist’ Latin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8837-4271-40C9-9D19-A5E9A440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751387"/>
          </a:xfrm>
        </p:spPr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80% studied some Latin at school</a:t>
            </a:r>
          </a:p>
          <a:p>
            <a:r>
              <a:rPr lang="en-GB" dirty="0">
                <a:solidFill>
                  <a:srgbClr val="003E72"/>
                </a:solidFill>
              </a:rPr>
              <a:t>Most are modern language teachers</a:t>
            </a:r>
          </a:p>
          <a:p>
            <a:pPr lvl="1"/>
            <a:r>
              <a:rPr lang="en-GB" dirty="0">
                <a:solidFill>
                  <a:srgbClr val="003E72"/>
                </a:solidFill>
              </a:rPr>
              <a:t>Skills in teaching languages</a:t>
            </a:r>
          </a:p>
          <a:p>
            <a:pPr lvl="1"/>
            <a:r>
              <a:rPr lang="en-GB" dirty="0">
                <a:solidFill>
                  <a:srgbClr val="003E72"/>
                </a:solidFill>
              </a:rPr>
              <a:t>Interested in Latin</a:t>
            </a:r>
          </a:p>
          <a:p>
            <a:r>
              <a:rPr lang="en-GB" dirty="0">
                <a:solidFill>
                  <a:srgbClr val="003E72"/>
                </a:solidFill>
              </a:rPr>
              <a:t>Attend Latin teachers’ training sessions</a:t>
            </a:r>
          </a:p>
          <a:p>
            <a:r>
              <a:rPr lang="en-GB" dirty="0">
                <a:solidFill>
                  <a:srgbClr val="003E72"/>
                </a:solidFill>
              </a:rPr>
              <a:t>Gradually become ‘Latin teachers’ over time</a:t>
            </a:r>
          </a:p>
          <a:p>
            <a:r>
              <a:rPr lang="en-GB" dirty="0">
                <a:solidFill>
                  <a:srgbClr val="003E72"/>
                </a:solidFill>
              </a:rPr>
              <a:t>Often comfortable to teach beginner classes, but initially lack confidence in teaching higher </a:t>
            </a:r>
            <a:r>
              <a:rPr lang="en-GB">
                <a:solidFill>
                  <a:srgbClr val="003E72"/>
                </a:solidFill>
              </a:rPr>
              <a:t>level classes</a:t>
            </a:r>
            <a:endParaRPr lang="en-GB" dirty="0">
              <a:solidFill>
                <a:srgbClr val="003E7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BDBE-15A9-43DC-A46E-4A184E144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3" name="Picture 3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978643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8ACD-EA06-4FB1-A7B2-5819B3B0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What support do non-specialist teachers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4E58-DBBC-410A-8C6C-A85BD91E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340768"/>
            <a:ext cx="8374063" cy="489654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3E72"/>
                </a:solidFill>
              </a:rPr>
              <a:t>Latin teachers thought:</a:t>
            </a:r>
          </a:p>
          <a:p>
            <a:r>
              <a:rPr lang="en-GB" dirty="0">
                <a:solidFill>
                  <a:srgbClr val="003E72"/>
                </a:solidFill>
              </a:rPr>
              <a:t>Training (26%)</a:t>
            </a:r>
          </a:p>
          <a:p>
            <a:r>
              <a:rPr lang="en-GB" dirty="0">
                <a:solidFill>
                  <a:srgbClr val="003E72"/>
                </a:solidFill>
              </a:rPr>
              <a:t>Support from Latin specialist teachers (24%)</a:t>
            </a:r>
          </a:p>
          <a:p>
            <a:r>
              <a:rPr lang="en-GB" dirty="0">
                <a:solidFill>
                  <a:srgbClr val="003E72"/>
                </a:solidFill>
              </a:rPr>
              <a:t>Resources (15%)</a:t>
            </a:r>
          </a:p>
          <a:p>
            <a:pPr marL="0" indent="0">
              <a:buNone/>
            </a:pPr>
            <a:r>
              <a:rPr lang="en-GB" dirty="0">
                <a:solidFill>
                  <a:srgbClr val="003E72"/>
                </a:solidFill>
              </a:rPr>
              <a:t>Non-specialists said: </a:t>
            </a:r>
          </a:p>
          <a:p>
            <a:r>
              <a:rPr lang="en-GB" dirty="0">
                <a:solidFill>
                  <a:srgbClr val="003E72"/>
                </a:solidFill>
              </a:rPr>
              <a:t>Training (26%)</a:t>
            </a:r>
          </a:p>
          <a:p>
            <a:r>
              <a:rPr lang="en-GB" dirty="0">
                <a:solidFill>
                  <a:srgbClr val="003E72"/>
                </a:solidFill>
              </a:rPr>
              <a:t>Support from Latin specialist teachers (14%)</a:t>
            </a:r>
          </a:p>
          <a:p>
            <a:r>
              <a:rPr lang="en-GB" dirty="0">
                <a:solidFill>
                  <a:srgbClr val="003E72"/>
                </a:solidFill>
              </a:rPr>
              <a:t>Resources (44%)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7B983-7AF1-4C61-A21A-6BD800272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5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B78AE7-BBF9-4ABC-86B9-32853FD26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2050" name="Picture 2" descr="https://scontent-cdt1-1.xx.fbcdn.net/v/l/t34.18173-12/11830908_151601421839434_1463539678_n.jpg?_nc_cat=109&amp;_nc_ht=scontent-cdt1-1.xx&amp;oh=4b1a7644256a59b896920b0a22fb1a8c&amp;oe=5C7065C4">
            <a:extLst>
              <a:ext uri="{FF2B5EF4-FFF2-40B4-BE49-F238E27FC236}">
                <a16:creationId xmlns:a16="http://schemas.microsoft.com/office/drawing/2014/main" id="{519D832E-51F8-4FC6-AEC4-44097ECC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1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77FC-032B-4F06-A73B-2CEB03CF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5FCF-DCA0-403F-9343-46FDF4C8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/>
          <a:lstStyle/>
          <a:p>
            <a:r>
              <a:rPr lang="en-GB" dirty="0"/>
              <a:t>Story reading software</a:t>
            </a:r>
          </a:p>
          <a:p>
            <a:r>
              <a:rPr lang="en-GB" dirty="0"/>
              <a:t>Auto-marking software</a:t>
            </a:r>
          </a:p>
          <a:p>
            <a:r>
              <a:rPr lang="en-GB" dirty="0"/>
              <a:t>Vocabulary testers</a:t>
            </a:r>
          </a:p>
          <a:p>
            <a:r>
              <a:rPr lang="en-GB" dirty="0"/>
              <a:t>Literature</a:t>
            </a:r>
          </a:p>
          <a:p>
            <a:pPr lvl="1"/>
            <a:r>
              <a:rPr lang="en-GB" dirty="0"/>
              <a:t>Free commentaries linked to text</a:t>
            </a:r>
          </a:p>
          <a:p>
            <a:pPr lvl="1"/>
            <a:r>
              <a:rPr lang="en-GB" dirty="0"/>
              <a:t>Free teacher notes</a:t>
            </a:r>
          </a:p>
          <a:p>
            <a:pPr lvl="1"/>
            <a:r>
              <a:rPr lang="en-GB" dirty="0"/>
              <a:t>Free interlinear translations</a:t>
            </a:r>
          </a:p>
          <a:p>
            <a:pPr lvl="1"/>
            <a:r>
              <a:rPr lang="en-GB" dirty="0"/>
              <a:t>Free study booklets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4AE40-A027-4FF4-9A9A-3C0086C85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8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3CD90-6E7B-476F-BE3F-83D0FA45B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3074" name="Picture 2" descr="https://scontent-cdt1-1.xx.fbcdn.net/v/t34.18173-12/11845959_151601701839406_2104027343_n.jpg?_nc_cat=101&amp;_nc_ht=scontent-cdt1-1.xx&amp;oh=550680c871091ff18092d8b604b86cb0&amp;oe=5C702938">
            <a:extLst>
              <a:ext uri="{FF2B5EF4-FFF2-40B4-BE49-F238E27FC236}">
                <a16:creationId xmlns:a16="http://schemas.microsoft.com/office/drawing/2014/main" id="{22E316A2-2EC9-4548-86BA-88EA642A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7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4C3F-06C0-42BE-8CD7-C19DF3CF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Overall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F1AC-9F7D-4EAB-8B03-299E0C67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673178"/>
          </a:xfrm>
        </p:spPr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Start clubs in schools in no Latin teacher (most schools had some teachers who had studied Latin themselves at school)</a:t>
            </a:r>
          </a:p>
          <a:p>
            <a:r>
              <a:rPr lang="en-GB" dirty="0">
                <a:solidFill>
                  <a:srgbClr val="003E72"/>
                </a:solidFill>
              </a:rPr>
              <a:t>Support by email, video-conference/Skype, older students helping in lessons</a:t>
            </a:r>
          </a:p>
          <a:p>
            <a:r>
              <a:rPr lang="en-GB" dirty="0">
                <a:solidFill>
                  <a:srgbClr val="003E72"/>
                </a:solidFill>
              </a:rPr>
              <a:t>Continuation higher when schools pay than when it is free!</a:t>
            </a:r>
          </a:p>
          <a:p>
            <a:r>
              <a:rPr lang="en-GB" dirty="0">
                <a:solidFill>
                  <a:srgbClr val="003E72"/>
                </a:solidFill>
              </a:rPr>
              <a:t>Some non-specialists gradually become specialists</a:t>
            </a:r>
          </a:p>
          <a:p>
            <a:r>
              <a:rPr lang="en-GB" dirty="0">
                <a:solidFill>
                  <a:srgbClr val="003E72"/>
                </a:solidFill>
              </a:rPr>
              <a:t>Create resources for non-specialists</a:t>
            </a:r>
          </a:p>
          <a:p>
            <a:r>
              <a:rPr lang="en-GB" dirty="0">
                <a:solidFill>
                  <a:srgbClr val="003E72"/>
                </a:solidFill>
              </a:rPr>
              <a:t>Develop training for non-specialists</a:t>
            </a:r>
          </a:p>
          <a:p>
            <a:r>
              <a:rPr lang="en-GB" dirty="0">
                <a:solidFill>
                  <a:srgbClr val="003E72"/>
                </a:solidFill>
              </a:rPr>
              <a:t>Ensure Latin qualifications are similar in demand to other subjects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F71D-E2D4-42CC-A91D-80DEBE2F1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UK education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2132856"/>
            <a:ext cx="8374063" cy="3642469"/>
          </a:xfrm>
        </p:spPr>
        <p:txBody>
          <a:bodyPr/>
          <a:lstStyle/>
          <a:p>
            <a:pPr>
              <a:tabLst>
                <a:tab pos="1973263" algn="l"/>
                <a:tab pos="4208463" algn="l"/>
              </a:tabLst>
            </a:pPr>
            <a:r>
              <a:rPr lang="en-GB" dirty="0">
                <a:solidFill>
                  <a:srgbClr val="003E72"/>
                </a:solidFill>
              </a:rPr>
              <a:t>Age 3-5: 	Pre-school 	</a:t>
            </a:r>
          </a:p>
          <a:p>
            <a:pPr>
              <a:tabLst>
                <a:tab pos="1973263" algn="l"/>
                <a:tab pos="4208463" algn="l"/>
              </a:tabLst>
            </a:pPr>
            <a:r>
              <a:rPr lang="en-GB" dirty="0">
                <a:solidFill>
                  <a:srgbClr val="003E72"/>
                </a:solidFill>
              </a:rPr>
              <a:t>Age 5-11: 	Primary school 		</a:t>
            </a:r>
            <a:endParaRPr lang="en-GB" sz="1800" b="1" dirty="0">
              <a:solidFill>
                <a:srgbClr val="003E72"/>
              </a:solidFill>
            </a:endParaRPr>
          </a:p>
          <a:p>
            <a:pPr>
              <a:tabLst>
                <a:tab pos="1973263" algn="l"/>
                <a:tab pos="4208463" algn="l"/>
              </a:tabLst>
            </a:pPr>
            <a:r>
              <a:rPr lang="en-GB" b="1" dirty="0">
                <a:solidFill>
                  <a:srgbClr val="003E72"/>
                </a:solidFill>
              </a:rPr>
              <a:t>Age 11-18: 	Secondary school </a:t>
            </a:r>
            <a:r>
              <a:rPr lang="en-GB" dirty="0">
                <a:solidFill>
                  <a:srgbClr val="003E72"/>
                </a:solidFill>
              </a:rPr>
              <a:t>	</a:t>
            </a:r>
            <a:endParaRPr lang="en-GB" sz="1800" dirty="0">
              <a:solidFill>
                <a:srgbClr val="003E72"/>
              </a:solidFill>
            </a:endParaRPr>
          </a:p>
          <a:p>
            <a:pPr>
              <a:tabLst>
                <a:tab pos="1973263" algn="l"/>
                <a:tab pos="4208463" algn="l"/>
              </a:tabLst>
            </a:pPr>
            <a:r>
              <a:rPr lang="en-GB" dirty="0">
                <a:solidFill>
                  <a:srgbClr val="003E72"/>
                </a:solidFill>
              </a:rPr>
              <a:t>Age 18+: 	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5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20974-75FC-4ADA-8BFE-5A023B58F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4098" name="Picture 2" descr="https://scontent-cdt1-1.xx.fbcdn.net/v/t34.18173-12/11801898_10101231765411278_1878061673_n.jpg?_nc_cat=108&amp;_nc_ht=scontent-cdt1-1.xx&amp;oh=a5099639310af8c0d1ea9699164105ba&amp;oe=5C70477E">
            <a:extLst>
              <a:ext uri="{FF2B5EF4-FFF2-40B4-BE49-F238E27FC236}">
                <a16:creationId xmlns:a16="http://schemas.microsoft.com/office/drawing/2014/main" id="{D3407864-843A-4CD9-B010-11A0876E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8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25DC5-91E3-4CDD-A3C5-4A0965155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3" name="AutoShape 2" descr="https://scontent-cdt1-1.xx.fbcdn.net/v/t34.18173-12/11823830_10101231940006388_544725729_n.jpg?_nc_cat=106&amp;_nc_ht=scontent-cdt1-1.xx&amp;oh=9295b7e962742e9977e24be918656267&amp;oe=5C705124">
            <a:extLst>
              <a:ext uri="{FF2B5EF4-FFF2-40B4-BE49-F238E27FC236}">
                <a16:creationId xmlns:a16="http://schemas.microsoft.com/office/drawing/2014/main" id="{D9FF720B-02E0-4BC5-AA49-37FA5ADD8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https://scontent-cdt1-1.xx.fbcdn.net/v/t34.18173-12/11823830_10101231940006388_544725729_n.jpg?_nc_cat=106&amp;_nc_ht=scontent-cdt1-1.xx&amp;oh=9295b7e962742e9977e24be918656267&amp;oe=5C705124">
            <a:extLst>
              <a:ext uri="{FF2B5EF4-FFF2-40B4-BE49-F238E27FC236}">
                <a16:creationId xmlns:a16="http://schemas.microsoft.com/office/drawing/2014/main" id="{21361F43-2D42-4419-AF71-F5C6DAE53B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D1554-A9BB-4C85-B5E5-2A29F6CA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5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100763" algn="l"/>
              </a:tabLst>
            </a:pPr>
            <a:r>
              <a:rPr lang="en-GB" dirty="0">
                <a:solidFill>
                  <a:srgbClr val="003E72"/>
                </a:solidFill>
              </a:rPr>
              <a:t>Students studying Latin at age 16	(1988 – 2014)</a:t>
            </a:r>
            <a:endParaRPr lang="el-GR" dirty="0">
              <a:solidFill>
                <a:srgbClr val="003E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2050" name="Picture 2" descr="C:\Users\currys\Desktop\Rebuilding Latin at national level\Exam entries 88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5575"/>
            <a:ext cx="8605779" cy="46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9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A75E1-3461-4991-93E1-C19BC15C5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C768C-645B-4BDC-94E9-119BA670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"/>
            <a:ext cx="9144000" cy="68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237C6-8CAA-47A1-8EE2-993DE93E5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0990D-CFDA-4CAE-AC7C-F9D1305A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163"/>
            <a:ext cx="9144000" cy="63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81328-DBB7-435C-8560-6E0BD3889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0669D-F862-41C2-935A-E05CAF0B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7"/>
            <a:ext cx="9144000" cy="6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UK National Statistics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47130"/>
              </p:ext>
            </p:extLst>
          </p:nvPr>
        </p:nvGraphicFramePr>
        <p:xfrm>
          <a:off x="384175" y="1708150"/>
          <a:ext cx="8374064" cy="402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UK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Year group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baseline="0" dirty="0"/>
                        <a:t>Secondary schools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Students in a secondary school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Students in a school year</a:t>
                      </a:r>
                      <a:r>
                        <a:rPr lang="en-GB" baseline="0" dirty="0"/>
                        <a:t> group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150-200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Class sizes (Age 5-16)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Class sizes (Age 16-18)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8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UK Latin Statistics (2017)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459579"/>
              </p:ext>
            </p:extLst>
          </p:nvPr>
        </p:nvGraphicFramePr>
        <p:xfrm>
          <a:off x="395536" y="1708150"/>
          <a:ext cx="8003515" cy="351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Year group size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750,000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baseline="0" dirty="0"/>
                        <a:t>Start Latin at age 11 (or up to 14)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74738" algn="l"/>
                        </a:tabLst>
                      </a:pPr>
                      <a:r>
                        <a:rPr lang="en-GB" dirty="0"/>
                        <a:t>50,000 	(6.5% of students)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Studying Latin at age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74738" algn="l"/>
                        </a:tabLst>
                      </a:pPr>
                      <a:r>
                        <a:rPr lang="en-GB" dirty="0"/>
                        <a:t>12,000 </a:t>
                      </a:r>
                      <a:r>
                        <a:rPr lang="en-GB" baseline="0" dirty="0"/>
                        <a:t>  	(1.6% of students)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Studying Latin at age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1074738" algn="l"/>
                        </a:tabLst>
                      </a:pPr>
                      <a:r>
                        <a:rPr lang="en-GB" dirty="0"/>
                        <a:t>1,500 	(0.2% of students)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First</a:t>
                      </a:r>
                      <a:r>
                        <a:rPr lang="en-GB" baseline="0" dirty="0"/>
                        <a:t> year Latin at university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400 	(&lt;1% of</a:t>
                      </a:r>
                      <a:r>
                        <a:rPr lang="en-GB" baseline="0" dirty="0"/>
                        <a:t> starters)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r>
                        <a:rPr lang="en-GB" dirty="0"/>
                        <a:t>Total studying Latin at any one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120,000</a:t>
                      </a:r>
                      <a:r>
                        <a:rPr lang="en-GB" baseline="0" dirty="0"/>
                        <a:t> – 140,000 students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6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Typical school Latin department sizes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44191"/>
              </p:ext>
            </p:extLst>
          </p:nvPr>
        </p:nvGraphicFramePr>
        <p:xfrm>
          <a:off x="683568" y="1484784"/>
          <a:ext cx="7416825" cy="45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1576857331"/>
                    </a:ext>
                  </a:extLst>
                </a:gridCol>
              </a:tblGrid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School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School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15-16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21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16-17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17-18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62063" algn="l"/>
                        </a:tabLst>
                      </a:pPr>
                      <a:r>
                        <a:rPr lang="en-GB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1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3E72"/>
                </a:solidFill>
              </a:rPr>
              <a:t>Rebuilding Latin in the UK</a:t>
            </a:r>
            <a:br>
              <a:rPr lang="en-GB" dirty="0">
                <a:solidFill>
                  <a:srgbClr val="003E72"/>
                </a:solidFill>
              </a:rPr>
            </a:br>
            <a:r>
              <a:rPr lang="en-GB" dirty="0">
                <a:solidFill>
                  <a:srgbClr val="003E72"/>
                </a:solidFill>
              </a:rPr>
              <a:t>1999 – 2015</a:t>
            </a:r>
            <a:br>
              <a:rPr lang="en-GB" dirty="0">
                <a:solidFill>
                  <a:srgbClr val="003E72"/>
                </a:solidFill>
              </a:rPr>
            </a:br>
            <a:br>
              <a:rPr lang="en-GB" dirty="0">
                <a:solidFill>
                  <a:srgbClr val="003E72"/>
                </a:solidFill>
              </a:rPr>
            </a:br>
            <a:r>
              <a:rPr lang="en-GB" dirty="0">
                <a:solidFill>
                  <a:srgbClr val="003E72"/>
                </a:solidFill>
              </a:rPr>
              <a:t>Working with teachers </a:t>
            </a:r>
            <a:br>
              <a:rPr lang="en-GB" dirty="0">
                <a:solidFill>
                  <a:srgbClr val="003E72"/>
                </a:solidFill>
              </a:rPr>
            </a:br>
            <a:r>
              <a:rPr lang="en-GB" dirty="0">
                <a:solidFill>
                  <a:srgbClr val="003E72"/>
                </a:solidFill>
              </a:rPr>
              <a:t>of other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62888" y="6448425"/>
            <a:ext cx="900112" cy="179388"/>
          </a:xfrm>
          <a:prstGeom prst="rect">
            <a:avLst/>
          </a:prstGeom>
        </p:spPr>
        <p:txBody>
          <a:bodyPr/>
          <a:lstStyle/>
          <a:p>
            <a:fld id="{2E9B4CB3-809C-4E7F-8553-24035108DF6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UK secondary schools offering Latin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71507"/>
              </p:ext>
            </p:extLst>
          </p:nvPr>
        </p:nvGraphicFramePr>
        <p:xfrm>
          <a:off x="384175" y="1988840"/>
          <a:ext cx="83740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number of schools offering 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en-GB" dirty="0"/>
                        <a:t>	State</a:t>
                      </a:r>
                      <a:r>
                        <a:rPr lang="en-GB" baseline="0" dirty="0"/>
                        <a:t> comprehensive schools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en-GB" dirty="0"/>
                        <a:t>	State grammar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en-GB" dirty="0"/>
                        <a:t>	Independent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0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D5198-28E6-45E6-A411-6C888D15212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625488"/>
              </p:ext>
            </p:extLst>
          </p:nvPr>
        </p:nvGraphicFramePr>
        <p:xfrm>
          <a:off x="-1" y="-37774"/>
          <a:ext cx="9220635" cy="689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37774"/>
                        <a:ext cx="9220635" cy="6895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0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6355-8B0A-4AA2-872A-1377483A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Latin clubs	in 2 schools with no Latin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01A-4B5D-4183-97EE-B52D91AA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457154"/>
          </a:xfrm>
        </p:spPr>
        <p:txBody>
          <a:bodyPr/>
          <a:lstStyle/>
          <a:p>
            <a:r>
              <a:rPr lang="en-GB" dirty="0">
                <a:solidFill>
                  <a:srgbClr val="003E72"/>
                </a:solidFill>
              </a:rPr>
              <a:t>After school (3:30 – 4:30 p.m.)</a:t>
            </a:r>
          </a:p>
          <a:p>
            <a:r>
              <a:rPr lang="en-GB" dirty="0">
                <a:solidFill>
                  <a:srgbClr val="003E72"/>
                </a:solidFill>
              </a:rPr>
              <a:t>Once a week</a:t>
            </a:r>
          </a:p>
          <a:p>
            <a:r>
              <a:rPr lang="en-GB" dirty="0">
                <a:solidFill>
                  <a:srgbClr val="003E72"/>
                </a:solidFill>
              </a:rPr>
              <a:t>Organised by a teacher who is not a specialist in Latin (teacher of French)</a:t>
            </a:r>
          </a:p>
          <a:p>
            <a:r>
              <a:rPr lang="en-GB" dirty="0">
                <a:solidFill>
                  <a:srgbClr val="003E72"/>
                </a:solidFill>
              </a:rPr>
              <a:t>Lesson content provided by email, by a Latin teacher</a:t>
            </a:r>
          </a:p>
          <a:p>
            <a:r>
              <a:rPr lang="en-GB" dirty="0">
                <a:solidFill>
                  <a:srgbClr val="003E72"/>
                </a:solidFill>
              </a:rPr>
              <a:t>Students send work to the Latin teacher by email</a:t>
            </a:r>
          </a:p>
          <a:p>
            <a:r>
              <a:rPr lang="en-GB" dirty="0">
                <a:solidFill>
                  <a:srgbClr val="003E72"/>
                </a:solidFill>
              </a:rPr>
              <a:t>Latin teacher sends marked work back to students</a:t>
            </a:r>
          </a:p>
          <a:p>
            <a:r>
              <a:rPr lang="en-GB" dirty="0">
                <a:solidFill>
                  <a:srgbClr val="003E72"/>
                </a:solidFill>
              </a:rPr>
              <a:t>Latin teacher and non-specialist teacher discuss progress by phone or email.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652A9-9CFD-48B6-A758-A889B4A8E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F862-7DF8-4545-AB1A-8CF4D947A0B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497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528</Words>
  <Application>Microsoft Office PowerPoint</Application>
  <PresentationFormat>On-screen Show (4:3)</PresentationFormat>
  <Paragraphs>155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blank</vt:lpstr>
      <vt:lpstr>Slide</vt:lpstr>
      <vt:lpstr>Latin in the UK</vt:lpstr>
      <vt:lpstr>UK education system</vt:lpstr>
      <vt:lpstr>UK National Statistics</vt:lpstr>
      <vt:lpstr>UK Latin Statistics (2017)</vt:lpstr>
      <vt:lpstr>Typical school Latin department sizes</vt:lpstr>
      <vt:lpstr>Rebuilding Latin in the UK 1999 – 2015  Working with teachers  of other subjects</vt:lpstr>
      <vt:lpstr>UK secondary schools offering Latin</vt:lpstr>
      <vt:lpstr>PowerPoint Presentation</vt:lpstr>
      <vt:lpstr>Latin clubs in 2 schools with no Latin teachers</vt:lpstr>
      <vt:lpstr>PowerPoint Presentation</vt:lpstr>
      <vt:lpstr>Results</vt:lpstr>
      <vt:lpstr>PowerPoint Presentation</vt:lpstr>
      <vt:lpstr>‘Non-specialist’ Latin teachers</vt:lpstr>
      <vt:lpstr>PowerPoint Presentation</vt:lpstr>
      <vt:lpstr>What support do non-specialist teachers need?</vt:lpstr>
      <vt:lpstr>PowerPoint Presentation</vt:lpstr>
      <vt:lpstr>Resources</vt:lpstr>
      <vt:lpstr>PowerPoint Presentation</vt:lpstr>
      <vt:lpstr>Overall conclusions</vt:lpstr>
      <vt:lpstr>PowerPoint Presentation</vt:lpstr>
      <vt:lpstr>PowerPoint Presentation</vt:lpstr>
      <vt:lpstr>Students studying Latin at age 16 (1988 – 2014)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W Griffiths</cp:lastModifiedBy>
  <cp:revision>80</cp:revision>
  <cp:lastPrinted>1601-01-01T00:00:00Z</cp:lastPrinted>
  <dcterms:created xsi:type="dcterms:W3CDTF">2008-03-27T10:29:55Z</dcterms:created>
  <dcterms:modified xsi:type="dcterms:W3CDTF">2019-02-22T09:36:25Z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